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210" d="100"/>
          <a:sy n="210" d="100"/>
        </p:scale>
        <p:origin x="292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6781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7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2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02920" cy="5143500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132320" y="-182880"/>
            <a:ext cx="2286000" cy="2286000"/>
          </a:xfrm>
          <a:prstGeom prst="rect">
            <a:avLst/>
          </a:prstGeom>
          <a:solidFill>
            <a:srgbClr val="1E3A6E">
              <a:alpha val="70000"/>
            </a:srgbClr>
          </a:solidFill>
          <a:ln w="12700">
            <a:solidFill>
              <a:srgbClr val="1E3A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589520" y="274320"/>
            <a:ext cx="1828800" cy="1828800"/>
          </a:xfrm>
          <a:prstGeom prst="rect">
            <a:avLst/>
          </a:prstGeom>
          <a:solidFill>
            <a:srgbClr val="4A90D9">
              <a:alpha val="30000"/>
            </a:srgbClr>
          </a:solidFill>
          <a:ln w="12700">
            <a:solidFill>
              <a:srgbClr val="4A90D9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02920" y="4663440"/>
            <a:ext cx="8641080" cy="480060"/>
          </a:xfrm>
          <a:prstGeom prst="rect">
            <a:avLst/>
          </a:prstGeom>
          <a:solidFill>
            <a:srgbClr val="00C6A7">
              <a:alpha val="40000"/>
            </a:srgbClr>
          </a:solidFill>
          <a:ln w="12700">
            <a:solidFill>
              <a:srgbClr val="00C6A7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22960" y="1280160"/>
            <a:ext cx="6858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ODI Mapping Generator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822960" y="2331720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i="1" dirty="0">
                <a:solidFill>
                  <a:srgbClr val="4A90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ODI için Web Tabanlı Mapping Generator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822960" y="297180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0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Spring Boot · ODI SDK · React 18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822960" y="3703320"/>
            <a:ext cx="1828800" cy="347472"/>
          </a:xfrm>
          <a:prstGeom prst="roundRect">
            <a:avLst>
              <a:gd name="adj" fmla="val 26316"/>
            </a:avLst>
          </a:prstGeom>
          <a:solidFill>
            <a:srgbClr val="4A90D9">
              <a:alpha val="25000"/>
            </a:srgbClr>
          </a:solidFill>
          <a:ln w="12700">
            <a:solidFill>
              <a:srgbClr val="4A90D9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22960" y="370332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Tekil Mapping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852928" y="3703320"/>
            <a:ext cx="1828800" cy="347472"/>
          </a:xfrm>
          <a:prstGeom prst="roundRect">
            <a:avLst>
              <a:gd name="adj" fmla="val 26316"/>
            </a:avLst>
          </a:prstGeom>
          <a:solidFill>
            <a:srgbClr val="4A90D9">
              <a:alpha val="25000"/>
            </a:srgbClr>
          </a:solidFill>
          <a:ln w="12700">
            <a:solidFill>
              <a:srgbClr val="4A90D9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852928" y="370332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Toplu Mapping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882896" y="3703320"/>
            <a:ext cx="1828800" cy="347472"/>
          </a:xfrm>
          <a:prstGeom prst="roundRect">
            <a:avLst>
              <a:gd name="adj" fmla="val 26316"/>
            </a:avLst>
          </a:prstGeom>
          <a:solidFill>
            <a:srgbClr val="4A90D9">
              <a:alpha val="25000"/>
            </a:srgbClr>
          </a:solidFill>
          <a:ln w="12700">
            <a:solidFill>
              <a:srgbClr val="4A90D9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882896" y="370332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İsimlendirme Kuralları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912864" y="3703320"/>
            <a:ext cx="1828800" cy="347472"/>
          </a:xfrm>
          <a:prstGeom prst="roundRect">
            <a:avLst>
              <a:gd name="adj" fmla="val 26316"/>
            </a:avLst>
          </a:prstGeom>
          <a:solidFill>
            <a:srgbClr val="4A90D9">
              <a:alpha val="25000"/>
            </a:srgbClr>
          </a:solidFill>
          <a:ln w="12700">
            <a:solidFill>
              <a:srgbClr val="4A90D9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912864" y="370332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 Import/Export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9144000" cy="73152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Nedir? Ne İşe Yarar?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20040" y="1188720"/>
            <a:ext cx="8503920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4A90D9"/>
            </a:solidFill>
            <a:prstDash val="solid"/>
          </a:ln>
          <a:effectLst>
            <a:outerShdw blurRad="1270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234440"/>
            <a:ext cx="81381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ODI Mapping Generator, Oracle Data Integrator repository üzerinde mapping oluşturma işlerini web arayüzünden hızlandırmak için geliştirilmiş bir Spring Boot uygulamasıdır. Uygulama ODI SDK ile Master/Work Repository'ye bağlanır ve seçilen değerlerle ODI mapping ve senaryo üretir.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0040" y="2148840"/>
            <a:ext cx="42062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270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29768" y="2377440"/>
            <a:ext cx="530352" cy="530352"/>
          </a:xfrm>
          <a:prstGeom prst="ellipse">
            <a:avLst/>
          </a:prstGeom>
          <a:solidFill>
            <a:srgbClr val="4A90D9">
              <a:alpha val="15000"/>
            </a:srgbClr>
          </a:solidFill>
          <a:ln w="12700">
            <a:solidFill>
              <a:srgbClr val="4A90D9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776" y="2441448"/>
            <a:ext cx="384048" cy="38404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069848" y="2240280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Repository Bağlantısı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1069848" y="2551176"/>
            <a:ext cx="3337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ODI SDK ile Master/Work Repo'ya doğrudan bağlanır, proje, model, datastore ve KM bilgilerini okur.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4709160" y="2148840"/>
            <a:ext cx="42062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270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4818888" y="2377440"/>
            <a:ext cx="530352" cy="530352"/>
          </a:xfrm>
          <a:prstGeom prst="ellipse">
            <a:avLst/>
          </a:prstGeom>
          <a:solidFill>
            <a:srgbClr val="00C6A7">
              <a:alpha val="15000"/>
            </a:srgbClr>
          </a:solidFill>
          <a:ln w="12700">
            <a:solidFill>
              <a:srgbClr val="00C6A7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2896" y="2441448"/>
            <a:ext cx="384048" cy="384048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458968" y="2240280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Tekil Mapping</a:t>
            </a:r>
            <a:endParaRPr lang="en-US" sz="1200" dirty="0"/>
          </a:p>
        </p:txBody>
      </p:sp>
      <p:sp>
        <p:nvSpPr>
          <p:cNvPr id="16" name="Text 12"/>
          <p:cNvSpPr/>
          <p:nvPr/>
        </p:nvSpPr>
        <p:spPr>
          <a:xfrm>
            <a:off x="5458968" y="2551176"/>
            <a:ext cx="3337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Kaynak/hedef model, tablo, IKM/LKM seçimleriyle tek tıkla ODI mapping ve senaryo oluşturur.</a:t>
            </a:r>
            <a:endParaRPr lang="en-US" sz="1000" dirty="0"/>
          </a:p>
        </p:txBody>
      </p:sp>
      <p:sp>
        <p:nvSpPr>
          <p:cNvPr id="17" name="Shape 13"/>
          <p:cNvSpPr/>
          <p:nvPr/>
        </p:nvSpPr>
        <p:spPr>
          <a:xfrm>
            <a:off x="320040" y="3474720"/>
            <a:ext cx="42062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270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4"/>
          <p:cNvSpPr/>
          <p:nvPr/>
        </p:nvSpPr>
        <p:spPr>
          <a:xfrm>
            <a:off x="429768" y="3703320"/>
            <a:ext cx="530352" cy="530352"/>
          </a:xfrm>
          <a:prstGeom prst="ellipse">
            <a:avLst/>
          </a:prstGeom>
          <a:solidFill>
            <a:srgbClr val="E67E22">
              <a:alpha val="15000"/>
            </a:srgbClr>
          </a:solidFill>
          <a:ln w="12700">
            <a:solidFill>
              <a:srgbClr val="E67E22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776" y="3767328"/>
            <a:ext cx="384048" cy="384048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069848" y="3566160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Toplu Mapping</a:t>
            </a:r>
            <a:endParaRPr lang="en-US" sz="1200" dirty="0"/>
          </a:p>
        </p:txBody>
      </p:sp>
      <p:sp>
        <p:nvSpPr>
          <p:cNvPr id="21" name="Text 16"/>
          <p:cNvSpPr/>
          <p:nvPr/>
        </p:nvSpPr>
        <p:spPr>
          <a:xfrm>
            <a:off x="1069848" y="3877056"/>
            <a:ext cx="3337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 benzeri dataset ile birden fazla mapping'i art arda oluşturur. Satır bazlı sonuç görüntüler.</a:t>
            </a:r>
            <a:endParaRPr lang="en-US" sz="1000" dirty="0"/>
          </a:p>
        </p:txBody>
      </p:sp>
      <p:sp>
        <p:nvSpPr>
          <p:cNvPr id="22" name="Shape 17"/>
          <p:cNvSpPr/>
          <p:nvPr/>
        </p:nvSpPr>
        <p:spPr>
          <a:xfrm>
            <a:off x="4709160" y="3474720"/>
            <a:ext cx="420624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270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18"/>
          <p:cNvSpPr/>
          <p:nvPr/>
        </p:nvSpPr>
        <p:spPr>
          <a:xfrm>
            <a:off x="4818888" y="3703320"/>
            <a:ext cx="530352" cy="530352"/>
          </a:xfrm>
          <a:prstGeom prst="ellipse">
            <a:avLst/>
          </a:prstGeom>
          <a:solidFill>
            <a:srgbClr val="9B59B6">
              <a:alpha val="15000"/>
            </a:srgbClr>
          </a:solidFill>
          <a:ln w="12700">
            <a:solidFill>
              <a:srgbClr val="9B59B6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82896" y="3767328"/>
            <a:ext cx="384048" cy="384048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5458968" y="3566160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 İmport/Export</a:t>
            </a:r>
            <a:endParaRPr lang="en-US" sz="1200" dirty="0"/>
          </a:p>
        </p:txBody>
      </p:sp>
      <p:sp>
        <p:nvSpPr>
          <p:cNvPr id="26" name="Text 20"/>
          <p:cNvSpPr/>
          <p:nvPr/>
        </p:nvSpPr>
        <p:spPr>
          <a:xfrm>
            <a:off x="5458968" y="3877056"/>
            <a:ext cx="3337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.xlsx, .xls, .csv destekli import ile mevcut listeler hızla dataset'e dönüştürülür.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9144000" cy="73152"/>
          </a:xfrm>
          <a:prstGeom prst="rect">
            <a:avLst/>
          </a:prstGeom>
          <a:solidFill>
            <a:srgbClr val="00C6A7"/>
          </a:solidFill>
          <a:ln w="12700">
            <a:solidFill>
              <a:srgbClr val="00C6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Tekil Mapping Oluşturma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143000"/>
            <a:ext cx="384048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C0D0E8"/>
            </a:solidFill>
            <a:prstDash val="solid"/>
          </a:ln>
          <a:effectLst>
            <a:outerShdw blurRad="1270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6" name="Image 0" descr="/home/claude/MappingGenerator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20040" y="1188720"/>
            <a:ext cx="3749040" cy="370332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4389120" y="1261872"/>
            <a:ext cx="402336" cy="402336"/>
          </a:xfrm>
          <a:prstGeom prst="ellipse">
            <a:avLst/>
          </a:prstGeom>
          <a:solidFill>
            <a:srgbClr val="4A90D9">
              <a:alpha val="20000"/>
            </a:srgbClr>
          </a:solidFill>
          <a:ln w="12700">
            <a:solidFill>
              <a:srgbClr val="4A90D9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2272" y="1316736"/>
            <a:ext cx="274320" cy="27432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4892040" y="1188720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 &amp; Klasör Seçimi</a:t>
            </a:r>
            <a:endParaRPr lang="en-US" sz="1200" dirty="0"/>
          </a:p>
        </p:txBody>
      </p:sp>
      <p:sp>
        <p:nvSpPr>
          <p:cNvPr id="10" name="Text 6"/>
          <p:cNvSpPr/>
          <p:nvPr/>
        </p:nvSpPr>
        <p:spPr>
          <a:xfrm>
            <a:off x="4892040" y="1444752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Repository'den gelen projeler ve klasörler dropdown ile seçilir.</a:t>
            </a:r>
            <a:endParaRPr lang="en-US" sz="1000" dirty="0"/>
          </a:p>
        </p:txBody>
      </p:sp>
      <p:sp>
        <p:nvSpPr>
          <p:cNvPr id="11" name="Shape 7"/>
          <p:cNvSpPr/>
          <p:nvPr/>
        </p:nvSpPr>
        <p:spPr>
          <a:xfrm>
            <a:off x="4389120" y="1993392"/>
            <a:ext cx="402336" cy="402336"/>
          </a:xfrm>
          <a:prstGeom prst="ellipse">
            <a:avLst/>
          </a:prstGeom>
          <a:solidFill>
            <a:srgbClr val="00C6A7">
              <a:alpha val="20000"/>
            </a:srgbClr>
          </a:solidFill>
          <a:ln w="12700">
            <a:solidFill>
              <a:srgbClr val="00C6A7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62272" y="2048256"/>
            <a:ext cx="274320" cy="27432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4892040" y="1920240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&amp; Datastore</a:t>
            </a:r>
            <a:endParaRPr lang="en-US" sz="1200" dirty="0"/>
          </a:p>
        </p:txBody>
      </p:sp>
      <p:sp>
        <p:nvSpPr>
          <p:cNvPr id="14" name="Text 9"/>
          <p:cNvSpPr/>
          <p:nvPr/>
        </p:nvSpPr>
        <p:spPr>
          <a:xfrm>
            <a:off x="4892040" y="2176272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Kaynak/hedef model ve tablo bağımsız olarak seçilebilir.</a:t>
            </a:r>
            <a:endParaRPr lang="en-US" sz="1000" dirty="0"/>
          </a:p>
        </p:txBody>
      </p:sp>
      <p:sp>
        <p:nvSpPr>
          <p:cNvPr id="15" name="Shape 10"/>
          <p:cNvSpPr/>
          <p:nvPr/>
        </p:nvSpPr>
        <p:spPr>
          <a:xfrm>
            <a:off x="4389120" y="2724912"/>
            <a:ext cx="402336" cy="402336"/>
          </a:xfrm>
          <a:prstGeom prst="ellipse">
            <a:avLst/>
          </a:prstGeom>
          <a:solidFill>
            <a:srgbClr val="E67E22">
              <a:alpha val="20000"/>
            </a:srgbClr>
          </a:solidFill>
          <a:ln w="12700">
            <a:solidFill>
              <a:srgbClr val="E67E22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62272" y="2779776"/>
            <a:ext cx="274320" cy="27432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4892040" y="2651760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IKM/LKM &amp; KM Options</a:t>
            </a:r>
            <a:endParaRPr lang="en-US" sz="1200" dirty="0"/>
          </a:p>
        </p:txBody>
      </p:sp>
      <p:sp>
        <p:nvSpPr>
          <p:cNvPr id="18" name="Text 12"/>
          <p:cNvSpPr/>
          <p:nvPr/>
        </p:nvSpPr>
        <p:spPr>
          <a:xfrm>
            <a:off x="4892040" y="2907792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adet IKM option web arayüzünden düzenlenir, mapping'e uygulanır.</a:t>
            </a:r>
            <a:endParaRPr lang="en-US" sz="1000" dirty="0"/>
          </a:p>
        </p:txBody>
      </p:sp>
      <p:sp>
        <p:nvSpPr>
          <p:cNvPr id="19" name="Shape 13"/>
          <p:cNvSpPr/>
          <p:nvPr/>
        </p:nvSpPr>
        <p:spPr>
          <a:xfrm>
            <a:off x="4389120" y="3456432"/>
            <a:ext cx="402336" cy="402336"/>
          </a:xfrm>
          <a:prstGeom prst="ellipse">
            <a:avLst/>
          </a:prstGeom>
          <a:solidFill>
            <a:srgbClr val="9B59B6">
              <a:alpha val="20000"/>
            </a:srgbClr>
          </a:solidFill>
          <a:ln w="12700">
            <a:solidFill>
              <a:srgbClr val="9B59B6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62272" y="3511296"/>
            <a:ext cx="274320" cy="274320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4892040" y="3383280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Otomatik İsimlendirme</a:t>
            </a:r>
            <a:endParaRPr lang="en-US" sz="1200" dirty="0"/>
          </a:p>
        </p:txBody>
      </p:sp>
      <p:sp>
        <p:nvSpPr>
          <p:cNvPr id="22" name="Text 15"/>
          <p:cNvSpPr/>
          <p:nvPr/>
        </p:nvSpPr>
        <p:spPr>
          <a:xfrm>
            <a:off x="4892040" y="3639312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"İsimlendir" butonu naming-rules ile map adını otomatik üretir.</a:t>
            </a:r>
            <a:endParaRPr lang="en-US" sz="1000" dirty="0"/>
          </a:p>
        </p:txBody>
      </p:sp>
      <p:sp>
        <p:nvSpPr>
          <p:cNvPr id="23" name="Shape 16"/>
          <p:cNvSpPr/>
          <p:nvPr/>
        </p:nvSpPr>
        <p:spPr>
          <a:xfrm>
            <a:off x="4389120" y="4187952"/>
            <a:ext cx="402336" cy="402336"/>
          </a:xfrm>
          <a:prstGeom prst="ellipse">
            <a:avLst/>
          </a:prstGeom>
          <a:solidFill>
            <a:srgbClr val="27AE60">
              <a:alpha val="20000"/>
            </a:srgbClr>
          </a:solidFill>
          <a:ln w="12700">
            <a:solidFill>
              <a:srgbClr val="27AE60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4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62272" y="4242816"/>
            <a:ext cx="274320" cy="274320"/>
          </a:xfrm>
          <a:prstGeom prst="rect">
            <a:avLst/>
          </a:prstGeom>
        </p:spPr>
      </p:pic>
      <p:sp>
        <p:nvSpPr>
          <p:cNvPr id="25" name="Text 17"/>
          <p:cNvSpPr/>
          <p:nvPr/>
        </p:nvSpPr>
        <p:spPr>
          <a:xfrm>
            <a:off x="4892040" y="4114800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 Tıkla Oluştur</a:t>
            </a:r>
            <a:endParaRPr lang="en-US" sz="1200" dirty="0"/>
          </a:p>
        </p:txBody>
      </p:sp>
      <p:sp>
        <p:nvSpPr>
          <p:cNvPr id="26" name="Text 18"/>
          <p:cNvSpPr/>
          <p:nvPr/>
        </p:nvSpPr>
        <p:spPr>
          <a:xfrm>
            <a:off x="4892040" y="4370832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"Mapping Oluştur" ile ODI SDK üzerinden mapping ve senaryo anında üretilir.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9144000" cy="73152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Toplu Mapping Oluşturma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143000"/>
            <a:ext cx="8595360" cy="2331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0D0E8"/>
            </a:solidFill>
            <a:prstDash val="solid"/>
          </a:ln>
          <a:effectLst>
            <a:outerShdw blurRad="1270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6" name="Image 0" descr="/home/claude/MappingGenerator_Bulk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20040" y="1188720"/>
            <a:ext cx="8503920" cy="224028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274320" y="3703320"/>
            <a:ext cx="20116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270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274320" y="3703320"/>
            <a:ext cx="2011680" cy="64008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347472" y="3840480"/>
            <a:ext cx="365760" cy="365760"/>
          </a:xfrm>
          <a:prstGeom prst="ellipse">
            <a:avLst/>
          </a:prstGeom>
          <a:solidFill>
            <a:srgbClr val="27AE60">
              <a:alpha val="18000"/>
            </a:srgbClr>
          </a:solidFill>
          <a:ln w="12700">
            <a:solidFill>
              <a:srgbClr val="27AE60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192" y="3895344"/>
            <a:ext cx="256032" cy="256032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804672" y="3813048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 Şablonu</a:t>
            </a:r>
            <a:endParaRPr lang="en-US" sz="1050" dirty="0"/>
          </a:p>
        </p:txBody>
      </p:sp>
      <p:sp>
        <p:nvSpPr>
          <p:cNvPr id="12" name="Text 8"/>
          <p:cNvSpPr/>
          <p:nvPr/>
        </p:nvSpPr>
        <p:spPr>
          <a:xfrm>
            <a:off x="347472" y="4197096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.xlsx şablonu indir, doldur, geri import et</a:t>
            </a:r>
            <a:endParaRPr lang="en-US" sz="950" dirty="0"/>
          </a:p>
        </p:txBody>
      </p:sp>
      <p:sp>
        <p:nvSpPr>
          <p:cNvPr id="13" name="Shape 9"/>
          <p:cNvSpPr/>
          <p:nvPr/>
        </p:nvSpPr>
        <p:spPr>
          <a:xfrm>
            <a:off x="2450592" y="3703320"/>
            <a:ext cx="20116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270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0"/>
          <p:cNvSpPr/>
          <p:nvPr/>
        </p:nvSpPr>
        <p:spPr>
          <a:xfrm>
            <a:off x="2450592" y="3703320"/>
            <a:ext cx="2011680" cy="64008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1"/>
          <p:cNvSpPr/>
          <p:nvPr/>
        </p:nvSpPr>
        <p:spPr>
          <a:xfrm>
            <a:off x="2523744" y="3840480"/>
            <a:ext cx="365760" cy="365760"/>
          </a:xfrm>
          <a:prstGeom prst="ellipse">
            <a:avLst/>
          </a:prstGeom>
          <a:solidFill>
            <a:srgbClr val="4A90D9">
              <a:alpha val="18000"/>
            </a:srgbClr>
          </a:solidFill>
          <a:ln w="12700">
            <a:solidFill>
              <a:srgbClr val="4A90D9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9464" y="3895344"/>
            <a:ext cx="256032" cy="256032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2980944" y="3813048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Boşları İsimlendir</a:t>
            </a:r>
            <a:endParaRPr lang="en-US" sz="1050" dirty="0"/>
          </a:p>
        </p:txBody>
      </p:sp>
      <p:sp>
        <p:nvSpPr>
          <p:cNvPr id="18" name="Text 13"/>
          <p:cNvSpPr/>
          <p:nvPr/>
        </p:nvSpPr>
        <p:spPr>
          <a:xfrm>
            <a:off x="2523744" y="4197096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Boş Map Adı hücrelerini naming rules ile toplu doldurur</a:t>
            </a:r>
            <a:endParaRPr lang="en-US" sz="950" dirty="0"/>
          </a:p>
        </p:txBody>
      </p:sp>
      <p:sp>
        <p:nvSpPr>
          <p:cNvPr id="19" name="Shape 14"/>
          <p:cNvSpPr/>
          <p:nvPr/>
        </p:nvSpPr>
        <p:spPr>
          <a:xfrm>
            <a:off x="4626864" y="3703320"/>
            <a:ext cx="20116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270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5"/>
          <p:cNvSpPr/>
          <p:nvPr/>
        </p:nvSpPr>
        <p:spPr>
          <a:xfrm>
            <a:off x="4626864" y="3703320"/>
            <a:ext cx="2011680" cy="64008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6"/>
          <p:cNvSpPr/>
          <p:nvPr/>
        </p:nvSpPr>
        <p:spPr>
          <a:xfrm>
            <a:off x="4700016" y="3840480"/>
            <a:ext cx="365760" cy="365760"/>
          </a:xfrm>
          <a:prstGeom prst="ellipse">
            <a:avLst/>
          </a:prstGeom>
          <a:solidFill>
            <a:srgbClr val="E67E22">
              <a:alpha val="18000"/>
            </a:srgbClr>
          </a:solidFill>
          <a:ln w="12700">
            <a:solidFill>
              <a:srgbClr val="E67E22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5736" y="3895344"/>
            <a:ext cx="256032" cy="256032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157216" y="3813048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KM Options (JSON)</a:t>
            </a:r>
            <a:endParaRPr lang="en-US" sz="1050" dirty="0"/>
          </a:p>
        </p:txBody>
      </p:sp>
      <p:sp>
        <p:nvSpPr>
          <p:cNvPr id="24" name="Text 18"/>
          <p:cNvSpPr/>
          <p:nvPr/>
        </p:nvSpPr>
        <p:spPr>
          <a:xfrm>
            <a:off x="4700016" y="4197096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OPTION1=VALUE1;OPTION2=VALUE2 kısa format veya JSON</a:t>
            </a:r>
            <a:endParaRPr lang="en-US" sz="950" dirty="0"/>
          </a:p>
        </p:txBody>
      </p:sp>
      <p:sp>
        <p:nvSpPr>
          <p:cNvPr id="25" name="Shape 19"/>
          <p:cNvSpPr/>
          <p:nvPr/>
        </p:nvSpPr>
        <p:spPr>
          <a:xfrm>
            <a:off x="6803136" y="3703320"/>
            <a:ext cx="20116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270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0"/>
          <p:cNvSpPr/>
          <p:nvPr/>
        </p:nvSpPr>
        <p:spPr>
          <a:xfrm>
            <a:off x="6803136" y="3703320"/>
            <a:ext cx="2011680" cy="64008"/>
          </a:xfrm>
          <a:prstGeom prst="rect">
            <a:avLst/>
          </a:prstGeom>
          <a:solidFill>
            <a:srgbClr val="00C6A7"/>
          </a:solidFill>
          <a:ln w="12700">
            <a:solidFill>
              <a:srgbClr val="00C6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1"/>
          <p:cNvSpPr/>
          <p:nvPr/>
        </p:nvSpPr>
        <p:spPr>
          <a:xfrm>
            <a:off x="6876288" y="3840480"/>
            <a:ext cx="365760" cy="365760"/>
          </a:xfrm>
          <a:prstGeom prst="ellipse">
            <a:avLst/>
          </a:prstGeom>
          <a:solidFill>
            <a:srgbClr val="00C6A7">
              <a:alpha val="18000"/>
            </a:srgbClr>
          </a:solidFill>
          <a:ln w="12700">
            <a:solidFill>
              <a:srgbClr val="00C6A7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8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22008" y="3895344"/>
            <a:ext cx="256032" cy="256032"/>
          </a:xfrm>
          <a:prstGeom prst="rect">
            <a:avLst/>
          </a:prstGeom>
        </p:spPr>
      </p:pic>
      <p:sp>
        <p:nvSpPr>
          <p:cNvPr id="29" name="Text 22"/>
          <p:cNvSpPr/>
          <p:nvPr/>
        </p:nvSpPr>
        <p:spPr>
          <a:xfrm>
            <a:off x="7333488" y="3813048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Satır Bazlı Sonuç</a:t>
            </a:r>
            <a:endParaRPr lang="en-US" sz="1050" dirty="0"/>
          </a:p>
        </p:txBody>
      </p:sp>
      <p:sp>
        <p:nvSpPr>
          <p:cNvPr id="30" name="Text 23"/>
          <p:cNvSpPr/>
          <p:nvPr/>
        </p:nvSpPr>
        <p:spPr>
          <a:xfrm>
            <a:off x="6876288" y="4197096"/>
            <a:ext cx="1874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satır için başarı/hata durumu anlık gösterilir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9144000" cy="73152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İsimlendirme Kuralları (Naming Rules)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143000"/>
            <a:ext cx="324612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C0D0E8"/>
            </a:solidFill>
            <a:prstDash val="solid"/>
          </a:ln>
          <a:effectLst>
            <a:outerShdw blurRad="1270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6" name="Image 0" descr="/home/claude/MappingGenerator_NamingRules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20040" y="1188720"/>
            <a:ext cx="3154680" cy="370332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3703320" y="1143000"/>
            <a:ext cx="512064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270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3703320" y="1143000"/>
            <a:ext cx="5120640" cy="64008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3794760" y="11887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Desteklenen Değişkenler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794760" y="1536192"/>
            <a:ext cx="2331720" cy="219456"/>
          </a:xfrm>
          <a:prstGeom prst="roundRect">
            <a:avLst>
              <a:gd name="adj" fmla="val 20833"/>
            </a:avLst>
          </a:prstGeom>
          <a:solidFill>
            <a:srgbClr val="EBF3FF"/>
          </a:solidFill>
          <a:ln w="12700">
            <a:solidFill>
              <a:srgbClr val="C0D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3794760" y="1536192"/>
            <a:ext cx="2331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527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{projectCode}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6309360" y="1536192"/>
            <a:ext cx="2331720" cy="219456"/>
          </a:xfrm>
          <a:prstGeom prst="roundRect">
            <a:avLst>
              <a:gd name="adj" fmla="val 20833"/>
            </a:avLst>
          </a:prstGeom>
          <a:solidFill>
            <a:srgbClr val="EBF3FF"/>
          </a:solidFill>
          <a:ln w="12700">
            <a:solidFill>
              <a:srgbClr val="C0D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6309360" y="1536192"/>
            <a:ext cx="2331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527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{folderName}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3794760" y="1810512"/>
            <a:ext cx="2331720" cy="219456"/>
          </a:xfrm>
          <a:prstGeom prst="roundRect">
            <a:avLst>
              <a:gd name="adj" fmla="val 20833"/>
            </a:avLst>
          </a:prstGeom>
          <a:solidFill>
            <a:srgbClr val="EBF3FF"/>
          </a:solidFill>
          <a:ln w="12700">
            <a:solidFill>
              <a:srgbClr val="C0D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3794760" y="1810512"/>
            <a:ext cx="2331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527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{sourceModel}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6309360" y="1810512"/>
            <a:ext cx="2331720" cy="219456"/>
          </a:xfrm>
          <a:prstGeom prst="roundRect">
            <a:avLst>
              <a:gd name="adj" fmla="val 20833"/>
            </a:avLst>
          </a:prstGeom>
          <a:solidFill>
            <a:srgbClr val="EBF3FF"/>
          </a:solidFill>
          <a:ln w="12700">
            <a:solidFill>
              <a:srgbClr val="C0D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6309360" y="1810512"/>
            <a:ext cx="2331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527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{sourceTable}</a:t>
            </a:r>
            <a:endParaRPr lang="en-US" sz="900" dirty="0"/>
          </a:p>
        </p:txBody>
      </p:sp>
      <p:sp>
        <p:nvSpPr>
          <p:cNvPr id="18" name="Shape 15"/>
          <p:cNvSpPr/>
          <p:nvPr/>
        </p:nvSpPr>
        <p:spPr>
          <a:xfrm>
            <a:off x="3794760" y="2084832"/>
            <a:ext cx="2331720" cy="219456"/>
          </a:xfrm>
          <a:prstGeom prst="roundRect">
            <a:avLst>
              <a:gd name="adj" fmla="val 20833"/>
            </a:avLst>
          </a:prstGeom>
          <a:solidFill>
            <a:srgbClr val="EBF3FF"/>
          </a:solidFill>
          <a:ln w="12700">
            <a:solidFill>
              <a:srgbClr val="C0D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3794760" y="2084832"/>
            <a:ext cx="2331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527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{targetModel}</a:t>
            </a:r>
            <a:endParaRPr lang="en-US" sz="900" dirty="0"/>
          </a:p>
        </p:txBody>
      </p:sp>
      <p:sp>
        <p:nvSpPr>
          <p:cNvPr id="20" name="Shape 17"/>
          <p:cNvSpPr/>
          <p:nvPr/>
        </p:nvSpPr>
        <p:spPr>
          <a:xfrm>
            <a:off x="6309360" y="2084832"/>
            <a:ext cx="2331720" cy="219456"/>
          </a:xfrm>
          <a:prstGeom prst="roundRect">
            <a:avLst>
              <a:gd name="adj" fmla="val 20833"/>
            </a:avLst>
          </a:prstGeom>
          <a:solidFill>
            <a:srgbClr val="EBF3FF"/>
          </a:solidFill>
          <a:ln w="12700">
            <a:solidFill>
              <a:srgbClr val="C0D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6309360" y="2084832"/>
            <a:ext cx="2331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527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{targetTable}</a:t>
            </a:r>
            <a:endParaRPr lang="en-US" sz="900" dirty="0"/>
          </a:p>
        </p:txBody>
      </p:sp>
      <p:sp>
        <p:nvSpPr>
          <p:cNvPr id="22" name="Shape 19"/>
          <p:cNvSpPr/>
          <p:nvPr/>
        </p:nvSpPr>
        <p:spPr>
          <a:xfrm>
            <a:off x="3794760" y="2359152"/>
            <a:ext cx="2331720" cy="219456"/>
          </a:xfrm>
          <a:prstGeom prst="roundRect">
            <a:avLst>
              <a:gd name="adj" fmla="val 20833"/>
            </a:avLst>
          </a:prstGeom>
          <a:solidFill>
            <a:srgbClr val="EBF3FF"/>
          </a:solidFill>
          <a:ln w="12700">
            <a:solidFill>
              <a:srgbClr val="C0D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3794760" y="2359152"/>
            <a:ext cx="2331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527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{lkmFlag}</a:t>
            </a:r>
            <a:endParaRPr lang="en-US" sz="900" dirty="0"/>
          </a:p>
        </p:txBody>
      </p:sp>
      <p:sp>
        <p:nvSpPr>
          <p:cNvPr id="24" name="Shape 21"/>
          <p:cNvSpPr/>
          <p:nvPr/>
        </p:nvSpPr>
        <p:spPr>
          <a:xfrm>
            <a:off x="6309360" y="2359152"/>
            <a:ext cx="2331720" cy="219456"/>
          </a:xfrm>
          <a:prstGeom prst="roundRect">
            <a:avLst>
              <a:gd name="adj" fmla="val 20833"/>
            </a:avLst>
          </a:prstGeom>
          <a:solidFill>
            <a:srgbClr val="EBF3FF"/>
          </a:solidFill>
          <a:ln w="12700">
            <a:solidFill>
              <a:srgbClr val="C0D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6309360" y="2359152"/>
            <a:ext cx="2331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527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{ikm}</a:t>
            </a:r>
            <a:endParaRPr lang="en-US" sz="900" dirty="0"/>
          </a:p>
        </p:txBody>
      </p:sp>
      <p:sp>
        <p:nvSpPr>
          <p:cNvPr id="26" name="Shape 23"/>
          <p:cNvSpPr/>
          <p:nvPr/>
        </p:nvSpPr>
        <p:spPr>
          <a:xfrm>
            <a:off x="3794760" y="2633472"/>
            <a:ext cx="2331720" cy="219456"/>
          </a:xfrm>
          <a:prstGeom prst="roundRect">
            <a:avLst>
              <a:gd name="adj" fmla="val 20833"/>
            </a:avLst>
          </a:prstGeom>
          <a:solidFill>
            <a:srgbClr val="EBF3FF"/>
          </a:solidFill>
          <a:ln w="12700">
            <a:solidFill>
              <a:srgbClr val="C0D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4"/>
          <p:cNvSpPr/>
          <p:nvPr/>
        </p:nvSpPr>
        <p:spPr>
          <a:xfrm>
            <a:off x="3794760" y="2633472"/>
            <a:ext cx="2331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527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{lkm}</a:t>
            </a:r>
            <a:endParaRPr lang="en-US" sz="900" dirty="0"/>
          </a:p>
        </p:txBody>
      </p:sp>
      <p:sp>
        <p:nvSpPr>
          <p:cNvPr id="28" name="Shape 25"/>
          <p:cNvSpPr/>
          <p:nvPr/>
        </p:nvSpPr>
        <p:spPr>
          <a:xfrm>
            <a:off x="6309360" y="2633472"/>
            <a:ext cx="2331720" cy="219456"/>
          </a:xfrm>
          <a:prstGeom prst="roundRect">
            <a:avLst>
              <a:gd name="adj" fmla="val 20833"/>
            </a:avLst>
          </a:prstGeom>
          <a:solidFill>
            <a:srgbClr val="EBF3FF"/>
          </a:solidFill>
          <a:ln w="12700">
            <a:solidFill>
              <a:srgbClr val="C0D8F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6309360" y="2633472"/>
            <a:ext cx="2331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527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{ikmName}</a:t>
            </a:r>
            <a:endParaRPr lang="en-US" sz="900" dirty="0"/>
          </a:p>
        </p:txBody>
      </p:sp>
      <p:sp>
        <p:nvSpPr>
          <p:cNvPr id="30" name="Shape 27"/>
          <p:cNvSpPr/>
          <p:nvPr/>
        </p:nvSpPr>
        <p:spPr>
          <a:xfrm>
            <a:off x="3703320" y="2880360"/>
            <a:ext cx="512064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270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8"/>
          <p:cNvSpPr/>
          <p:nvPr/>
        </p:nvSpPr>
        <p:spPr>
          <a:xfrm>
            <a:off x="3703320" y="2880360"/>
            <a:ext cx="5120640" cy="64008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29"/>
          <p:cNvSpPr/>
          <p:nvPr/>
        </p:nvSpPr>
        <p:spPr>
          <a:xfrm>
            <a:off x="3794760" y="292608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Desteklenen Fonksiyonlar</a:t>
            </a:r>
            <a:endParaRPr lang="en-US" sz="1100" dirty="0"/>
          </a:p>
        </p:txBody>
      </p:sp>
      <p:sp>
        <p:nvSpPr>
          <p:cNvPr id="33" name="Shape 30"/>
          <p:cNvSpPr/>
          <p:nvPr/>
        </p:nvSpPr>
        <p:spPr>
          <a:xfrm>
            <a:off x="3794760" y="3273552"/>
            <a:ext cx="2331720" cy="201168"/>
          </a:xfrm>
          <a:prstGeom prst="roundRect">
            <a:avLst>
              <a:gd name="adj" fmla="val 22727"/>
            </a:avLst>
          </a:prstGeom>
          <a:solidFill>
            <a:srgbClr val="FEF5E7"/>
          </a:solidFill>
          <a:ln w="12700">
            <a:solidFill>
              <a:srgbClr val="FAD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1"/>
          <p:cNvSpPr/>
          <p:nvPr/>
        </p:nvSpPr>
        <p:spPr>
          <a:xfrm>
            <a:off x="3794760" y="3273552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78421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|replace:eski:yeni</a:t>
            </a:r>
            <a:endParaRPr lang="en-US" sz="850" dirty="0"/>
          </a:p>
        </p:txBody>
      </p:sp>
      <p:sp>
        <p:nvSpPr>
          <p:cNvPr id="35" name="Shape 32"/>
          <p:cNvSpPr/>
          <p:nvPr/>
        </p:nvSpPr>
        <p:spPr>
          <a:xfrm>
            <a:off x="6309360" y="3273552"/>
            <a:ext cx="2331720" cy="201168"/>
          </a:xfrm>
          <a:prstGeom prst="roundRect">
            <a:avLst>
              <a:gd name="adj" fmla="val 22727"/>
            </a:avLst>
          </a:prstGeom>
          <a:solidFill>
            <a:srgbClr val="FEF5E7"/>
          </a:solidFill>
          <a:ln w="12700">
            <a:solidFill>
              <a:srgbClr val="FAD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3"/>
          <p:cNvSpPr/>
          <p:nvPr/>
        </p:nvSpPr>
        <p:spPr>
          <a:xfrm>
            <a:off x="6309360" y="3273552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78421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|regexReplace:pattern:yeni</a:t>
            </a:r>
            <a:endParaRPr lang="en-US" sz="850" dirty="0"/>
          </a:p>
        </p:txBody>
      </p:sp>
      <p:sp>
        <p:nvSpPr>
          <p:cNvPr id="37" name="Shape 34"/>
          <p:cNvSpPr/>
          <p:nvPr/>
        </p:nvSpPr>
        <p:spPr>
          <a:xfrm>
            <a:off x="3794760" y="3529584"/>
            <a:ext cx="2331720" cy="201168"/>
          </a:xfrm>
          <a:prstGeom prst="roundRect">
            <a:avLst>
              <a:gd name="adj" fmla="val 22727"/>
            </a:avLst>
          </a:prstGeom>
          <a:solidFill>
            <a:srgbClr val="FEF5E7"/>
          </a:solidFill>
          <a:ln w="12700">
            <a:solidFill>
              <a:srgbClr val="FAD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5"/>
          <p:cNvSpPr/>
          <p:nvPr/>
        </p:nvSpPr>
        <p:spPr>
          <a:xfrm>
            <a:off x="3794760" y="3529584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78421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|substr:başlangıç:uzunluk</a:t>
            </a:r>
            <a:endParaRPr lang="en-US" sz="850" dirty="0"/>
          </a:p>
        </p:txBody>
      </p:sp>
      <p:sp>
        <p:nvSpPr>
          <p:cNvPr id="39" name="Shape 36"/>
          <p:cNvSpPr/>
          <p:nvPr/>
        </p:nvSpPr>
        <p:spPr>
          <a:xfrm>
            <a:off x="6309360" y="3529584"/>
            <a:ext cx="2331720" cy="201168"/>
          </a:xfrm>
          <a:prstGeom prst="roundRect">
            <a:avLst>
              <a:gd name="adj" fmla="val 22727"/>
            </a:avLst>
          </a:prstGeom>
          <a:solidFill>
            <a:srgbClr val="FEF5E7"/>
          </a:solidFill>
          <a:ln w="12700">
            <a:solidFill>
              <a:srgbClr val="FAD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7"/>
          <p:cNvSpPr/>
          <p:nvPr/>
        </p:nvSpPr>
        <p:spPr>
          <a:xfrm>
            <a:off x="6309360" y="3529584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78421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|substring:başlangıç:bitiş</a:t>
            </a:r>
            <a:endParaRPr lang="en-US" sz="850" dirty="0"/>
          </a:p>
        </p:txBody>
      </p:sp>
      <p:sp>
        <p:nvSpPr>
          <p:cNvPr id="41" name="Shape 38"/>
          <p:cNvSpPr/>
          <p:nvPr/>
        </p:nvSpPr>
        <p:spPr>
          <a:xfrm>
            <a:off x="3794760" y="3785616"/>
            <a:ext cx="2331720" cy="201168"/>
          </a:xfrm>
          <a:prstGeom prst="roundRect">
            <a:avLst>
              <a:gd name="adj" fmla="val 22727"/>
            </a:avLst>
          </a:prstGeom>
          <a:solidFill>
            <a:srgbClr val="FEF5E7"/>
          </a:solidFill>
          <a:ln w="12700">
            <a:solidFill>
              <a:srgbClr val="FAD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39"/>
          <p:cNvSpPr/>
          <p:nvPr/>
        </p:nvSpPr>
        <p:spPr>
          <a:xfrm>
            <a:off x="3794760" y="3785616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78421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|prefix:değer</a:t>
            </a:r>
            <a:endParaRPr lang="en-US" sz="850" dirty="0"/>
          </a:p>
        </p:txBody>
      </p:sp>
      <p:sp>
        <p:nvSpPr>
          <p:cNvPr id="43" name="Shape 40"/>
          <p:cNvSpPr/>
          <p:nvPr/>
        </p:nvSpPr>
        <p:spPr>
          <a:xfrm>
            <a:off x="6309360" y="3785616"/>
            <a:ext cx="2331720" cy="201168"/>
          </a:xfrm>
          <a:prstGeom prst="roundRect">
            <a:avLst>
              <a:gd name="adj" fmla="val 22727"/>
            </a:avLst>
          </a:prstGeom>
          <a:solidFill>
            <a:srgbClr val="FEF5E7"/>
          </a:solidFill>
          <a:ln w="12700">
            <a:solidFill>
              <a:srgbClr val="FAD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1"/>
          <p:cNvSpPr/>
          <p:nvPr/>
        </p:nvSpPr>
        <p:spPr>
          <a:xfrm>
            <a:off x="6309360" y="3785616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78421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|suffix:değer</a:t>
            </a:r>
            <a:endParaRPr lang="en-US" sz="850" dirty="0"/>
          </a:p>
        </p:txBody>
      </p:sp>
      <p:sp>
        <p:nvSpPr>
          <p:cNvPr id="45" name="Shape 42"/>
          <p:cNvSpPr/>
          <p:nvPr/>
        </p:nvSpPr>
        <p:spPr>
          <a:xfrm>
            <a:off x="3794760" y="4041648"/>
            <a:ext cx="2331720" cy="201168"/>
          </a:xfrm>
          <a:prstGeom prst="roundRect">
            <a:avLst>
              <a:gd name="adj" fmla="val 22727"/>
            </a:avLst>
          </a:prstGeom>
          <a:solidFill>
            <a:srgbClr val="FEF5E7"/>
          </a:solidFill>
          <a:ln w="12700">
            <a:solidFill>
              <a:srgbClr val="FAD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3"/>
          <p:cNvSpPr/>
          <p:nvPr/>
        </p:nvSpPr>
        <p:spPr>
          <a:xfrm>
            <a:off x="3794760" y="4041648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78421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|lower</a:t>
            </a:r>
            <a:endParaRPr lang="en-US" sz="850" dirty="0"/>
          </a:p>
        </p:txBody>
      </p:sp>
      <p:sp>
        <p:nvSpPr>
          <p:cNvPr id="47" name="Shape 44"/>
          <p:cNvSpPr/>
          <p:nvPr/>
        </p:nvSpPr>
        <p:spPr>
          <a:xfrm>
            <a:off x="6309360" y="4041648"/>
            <a:ext cx="2331720" cy="201168"/>
          </a:xfrm>
          <a:prstGeom prst="roundRect">
            <a:avLst>
              <a:gd name="adj" fmla="val 22727"/>
            </a:avLst>
          </a:prstGeom>
          <a:solidFill>
            <a:srgbClr val="FEF5E7"/>
          </a:solidFill>
          <a:ln w="12700">
            <a:solidFill>
              <a:srgbClr val="FAD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5"/>
          <p:cNvSpPr/>
          <p:nvPr/>
        </p:nvSpPr>
        <p:spPr>
          <a:xfrm>
            <a:off x="6309360" y="4041648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78421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|upper</a:t>
            </a:r>
            <a:endParaRPr lang="en-US" sz="850" dirty="0"/>
          </a:p>
        </p:txBody>
      </p:sp>
      <p:sp>
        <p:nvSpPr>
          <p:cNvPr id="49" name="Shape 46"/>
          <p:cNvSpPr/>
          <p:nvPr/>
        </p:nvSpPr>
        <p:spPr>
          <a:xfrm>
            <a:off x="3794760" y="4297680"/>
            <a:ext cx="2331720" cy="201168"/>
          </a:xfrm>
          <a:prstGeom prst="roundRect">
            <a:avLst>
              <a:gd name="adj" fmla="val 22727"/>
            </a:avLst>
          </a:prstGeom>
          <a:solidFill>
            <a:srgbClr val="FEF5E7"/>
          </a:solidFill>
          <a:ln w="12700">
            <a:solidFill>
              <a:srgbClr val="FAD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7"/>
          <p:cNvSpPr/>
          <p:nvPr/>
        </p:nvSpPr>
        <p:spPr>
          <a:xfrm>
            <a:off x="3794760" y="4297680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78421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|trim</a:t>
            </a:r>
            <a:endParaRPr lang="en-US" sz="850" dirty="0"/>
          </a:p>
        </p:txBody>
      </p:sp>
      <p:sp>
        <p:nvSpPr>
          <p:cNvPr id="51" name="Shape 48"/>
          <p:cNvSpPr/>
          <p:nvPr/>
        </p:nvSpPr>
        <p:spPr>
          <a:xfrm>
            <a:off x="6309360" y="4297680"/>
            <a:ext cx="2331720" cy="201168"/>
          </a:xfrm>
          <a:prstGeom prst="roundRect">
            <a:avLst>
              <a:gd name="adj" fmla="val 22727"/>
            </a:avLst>
          </a:prstGeom>
          <a:solidFill>
            <a:srgbClr val="FEF5E7"/>
          </a:solidFill>
          <a:ln w="12700">
            <a:solidFill>
              <a:srgbClr val="FAD7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49"/>
          <p:cNvSpPr/>
          <p:nvPr/>
        </p:nvSpPr>
        <p:spPr>
          <a:xfrm>
            <a:off x="6309360" y="4297680"/>
            <a:ext cx="2331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78421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|removePrefix:değer</a:t>
            </a:r>
            <a:endParaRPr lang="en-US" sz="850" dirty="0"/>
          </a:p>
        </p:txBody>
      </p:sp>
      <p:sp>
        <p:nvSpPr>
          <p:cNvPr id="53" name="Shape 50"/>
          <p:cNvSpPr/>
          <p:nvPr/>
        </p:nvSpPr>
        <p:spPr>
          <a:xfrm>
            <a:off x="3703320" y="4370832"/>
            <a:ext cx="5120640" cy="566928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  <a:effectLst>
            <a:outerShdw blurRad="1270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4" name="Text 51"/>
          <p:cNvSpPr/>
          <p:nvPr/>
        </p:nvSpPr>
        <p:spPr>
          <a:xfrm>
            <a:off x="3794760" y="438912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4A90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Örnek Çıktı:</a:t>
            </a:r>
            <a:endParaRPr lang="en-US" sz="900" dirty="0"/>
          </a:p>
        </p:txBody>
      </p:sp>
      <p:sp>
        <p:nvSpPr>
          <p:cNvPr id="55" name="Text 52"/>
          <p:cNvSpPr/>
          <p:nvPr/>
        </p:nvSpPr>
        <p:spPr>
          <a:xfrm>
            <a:off x="3794760" y="4389120"/>
            <a:ext cx="4892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A0B8D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MAP_{lkmFlag}_{targetModel|substring:6}_{targetTable}_{ikm}</a:t>
            </a:r>
            <a:endParaRPr lang="en-US" sz="900" dirty="0"/>
          </a:p>
        </p:txBody>
      </p:sp>
      <p:sp>
        <p:nvSpPr>
          <p:cNvPr id="56" name="Text 53"/>
          <p:cNvSpPr/>
          <p:nvPr/>
        </p:nvSpPr>
        <p:spPr>
          <a:xfrm>
            <a:off x="3794760" y="4599432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00C6A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  MAP_GG_SCH1_TRG_TAB1_INC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960120"/>
            <a:ext cx="9144000" cy="73152"/>
          </a:xfrm>
          <a:prstGeom prst="rect">
            <a:avLst/>
          </a:prstGeom>
          <a:solidFill>
            <a:srgbClr val="9B59B6"/>
          </a:solidFill>
          <a:ln w="12700">
            <a:solidFill>
              <a:srgbClr val="9B59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411480" y="1371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Teknolojiler &amp; Mimari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143000"/>
            <a:ext cx="397764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270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74320" y="1143000"/>
            <a:ext cx="3977640" cy="41148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65760" y="118872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⚙  Backend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65760" y="1691640"/>
            <a:ext cx="45720" cy="292608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48640" y="1691640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 17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548640" y="1892808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 ortamı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65760" y="2194560"/>
            <a:ext cx="45720" cy="292608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48640" y="2194560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Groovy 3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48640" y="2395728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Script desteği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2697480"/>
            <a:ext cx="45720" cy="292608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8640" y="2697480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Spring Boot 2.7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548640" y="2898648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 API framework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3200400"/>
            <a:ext cx="45720" cy="292608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48640" y="3200400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Oracle ODI SDK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548640" y="3401568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Repository erişimi, mapping üretimi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" y="3703320"/>
            <a:ext cx="45720" cy="292608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48640" y="3703320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Oracle JDBC Driver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548640" y="3904488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Veritabanı bağlantısı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65760" y="4206240"/>
            <a:ext cx="45720" cy="292608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48640" y="4206240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Gradle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548640" y="4407408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aracı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434840" y="1143000"/>
            <a:ext cx="443484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270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4434840" y="1143000"/>
            <a:ext cx="4434840" cy="411480"/>
          </a:xfrm>
          <a:prstGeom prst="rect">
            <a:avLst/>
          </a:prstGeom>
          <a:solidFill>
            <a:srgbClr val="1E3A6E"/>
          </a:solidFill>
          <a:ln w="12700">
            <a:solidFill>
              <a:srgbClr val="1E3A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526280" y="1188720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🖥  Frontend &amp; Yapılandırma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4526280" y="1691640"/>
            <a:ext cx="45720" cy="292608"/>
          </a:xfrm>
          <a:prstGeom prst="rect">
            <a:avLst/>
          </a:prstGeom>
          <a:solidFill>
            <a:srgbClr val="00C6A7"/>
          </a:solidFill>
          <a:ln w="12700">
            <a:solidFill>
              <a:srgbClr val="00C6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4709160" y="1691640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18 UMD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4709160" y="1892808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pipeline gerektirmez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526280" y="2194560"/>
            <a:ext cx="45720" cy="292608"/>
          </a:xfrm>
          <a:prstGeom prst="rect">
            <a:avLst/>
          </a:prstGeom>
          <a:solidFill>
            <a:srgbClr val="00C6A7"/>
          </a:solidFill>
          <a:ln w="12700">
            <a:solidFill>
              <a:srgbClr val="00C6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709160" y="2194560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Babel Standalone</a:t>
            </a:r>
            <a:endParaRPr lang="en-US" sz="1150" dirty="0"/>
          </a:p>
        </p:txBody>
      </p:sp>
      <p:sp>
        <p:nvSpPr>
          <p:cNvPr id="34" name="Text 32"/>
          <p:cNvSpPr/>
          <p:nvPr/>
        </p:nvSpPr>
        <p:spPr>
          <a:xfrm>
            <a:off x="4709160" y="2395728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JSX runtime desteği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526280" y="2697480"/>
            <a:ext cx="45720" cy="292608"/>
          </a:xfrm>
          <a:prstGeom prst="rect">
            <a:avLst/>
          </a:prstGeom>
          <a:solidFill>
            <a:srgbClr val="00C6A7"/>
          </a:solidFill>
          <a:ln w="12700">
            <a:solidFill>
              <a:srgbClr val="00C6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4709160" y="2697480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Bootstrap 5</a:t>
            </a:r>
            <a:endParaRPr lang="en-US" sz="1150" dirty="0"/>
          </a:p>
        </p:txBody>
      </p:sp>
      <p:sp>
        <p:nvSpPr>
          <p:cNvPr id="37" name="Text 35"/>
          <p:cNvSpPr/>
          <p:nvPr/>
        </p:nvSpPr>
        <p:spPr>
          <a:xfrm>
            <a:off x="4709160" y="2898648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 komponenti ve grid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526280" y="3200400"/>
            <a:ext cx="45720" cy="292608"/>
          </a:xfrm>
          <a:prstGeom prst="rect">
            <a:avLst/>
          </a:prstGeom>
          <a:solidFill>
            <a:srgbClr val="00C6A7"/>
          </a:solidFill>
          <a:ln w="12700">
            <a:solidFill>
              <a:srgbClr val="00C6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4709160" y="3200400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SheetJS (xlsx)</a:t>
            </a:r>
            <a:endParaRPr lang="en-US" sz="1150" dirty="0"/>
          </a:p>
        </p:txBody>
      </p:sp>
      <p:sp>
        <p:nvSpPr>
          <p:cNvPr id="40" name="Text 38"/>
          <p:cNvSpPr/>
          <p:nvPr/>
        </p:nvSpPr>
        <p:spPr>
          <a:xfrm>
            <a:off x="4709160" y="3401568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 import/export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4526280" y="3703320"/>
            <a:ext cx="45720" cy="292608"/>
          </a:xfrm>
          <a:prstGeom prst="rect">
            <a:avLst/>
          </a:prstGeom>
          <a:solidFill>
            <a:srgbClr val="00C6A7"/>
          </a:solidFill>
          <a:ln w="12700">
            <a:solidFill>
              <a:srgbClr val="00C6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4709160" y="3703320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application.properties</a:t>
            </a:r>
            <a:endParaRPr lang="en-US" sz="1150" dirty="0"/>
          </a:p>
        </p:txBody>
      </p:sp>
      <p:sp>
        <p:nvSpPr>
          <p:cNvPr id="43" name="Text 41"/>
          <p:cNvSpPr/>
          <p:nvPr/>
        </p:nvSpPr>
        <p:spPr>
          <a:xfrm>
            <a:off x="4709160" y="3904488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ODI bağlantı ayarları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4526280" y="4206240"/>
            <a:ext cx="45720" cy="292608"/>
          </a:xfrm>
          <a:prstGeom prst="rect">
            <a:avLst/>
          </a:prstGeom>
          <a:solidFill>
            <a:srgbClr val="00C6A7"/>
          </a:solidFill>
          <a:ln w="12700">
            <a:solidFill>
              <a:srgbClr val="00C6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4709160" y="4206240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A27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config/naming-rules.json</a:t>
            </a:r>
            <a:endParaRPr lang="en-US" sz="1150" dirty="0"/>
          </a:p>
        </p:txBody>
      </p:sp>
      <p:sp>
        <p:nvSpPr>
          <p:cNvPr id="46" name="Text 44"/>
          <p:cNvSpPr/>
          <p:nvPr/>
        </p:nvSpPr>
        <p:spPr>
          <a:xfrm>
            <a:off x="4709160" y="4407408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İsimlendirme kuralları deposu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2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641080" y="0"/>
            <a:ext cx="502920" cy="5143500"/>
          </a:xfrm>
          <a:prstGeom prst="rect">
            <a:avLst/>
          </a:prstGeom>
          <a:solidFill>
            <a:srgbClr val="00C6A7"/>
          </a:solidFill>
          <a:ln w="12700">
            <a:solidFill>
              <a:srgbClr val="00C6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274320"/>
            <a:ext cx="7772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Avantajlar &amp; Sonuç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11480" y="987552"/>
            <a:ext cx="3200400" cy="54864"/>
          </a:xfrm>
          <a:prstGeom prst="rect">
            <a:avLst/>
          </a:prstGeom>
          <a:solidFill>
            <a:srgbClr val="4A90D9"/>
          </a:solidFill>
          <a:ln w="12700">
            <a:solidFill>
              <a:srgbClr val="4A90D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20040" y="1188720"/>
            <a:ext cx="4069080" cy="960120"/>
          </a:xfrm>
          <a:prstGeom prst="rect">
            <a:avLst/>
          </a:prstGeom>
          <a:solidFill>
            <a:srgbClr val="1E3A6E">
              <a:alpha val="70000"/>
            </a:srgbClr>
          </a:solidFill>
          <a:ln w="12700">
            <a:solidFill>
              <a:srgbClr val="4A90D9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11480" y="1380744"/>
            <a:ext cx="475488" cy="475488"/>
          </a:xfrm>
          <a:prstGeom prst="ellipse">
            <a:avLst/>
          </a:prstGeom>
          <a:solidFill>
            <a:srgbClr val="4A90D9">
              <a:alpha val="25000"/>
            </a:srgbClr>
          </a:solidFill>
          <a:ln w="12700">
            <a:solidFill>
              <a:srgbClr val="4A90D9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1435608"/>
            <a:ext cx="329184" cy="32918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87552" y="1298448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ODI Studio'daki tekrarlı mapping işlerini minimize eder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526280" y="1188720"/>
            <a:ext cx="4069080" cy="960120"/>
          </a:xfrm>
          <a:prstGeom prst="rect">
            <a:avLst/>
          </a:prstGeom>
          <a:solidFill>
            <a:srgbClr val="1E3A6E">
              <a:alpha val="70000"/>
            </a:srgbClr>
          </a:solidFill>
          <a:ln w="12700">
            <a:solidFill>
              <a:srgbClr val="00C6A7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4617720" y="1380744"/>
            <a:ext cx="475488" cy="475488"/>
          </a:xfrm>
          <a:prstGeom prst="ellipse">
            <a:avLst/>
          </a:prstGeom>
          <a:solidFill>
            <a:srgbClr val="00C6A7">
              <a:alpha val="25000"/>
            </a:srgbClr>
          </a:solidFill>
          <a:ln w="12700">
            <a:solidFill>
              <a:srgbClr val="00C6A7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728" y="1435608"/>
            <a:ext cx="329184" cy="32918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193792" y="1298448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Repository'yi doğrudan SDk ile okur; manuel veri girişi gerekmez</a:t>
            </a:r>
            <a:endParaRPr lang="en-US" sz="1100" dirty="0"/>
          </a:p>
        </p:txBody>
      </p:sp>
      <p:sp>
        <p:nvSpPr>
          <p:cNvPr id="13" name="Shape 9"/>
          <p:cNvSpPr/>
          <p:nvPr/>
        </p:nvSpPr>
        <p:spPr>
          <a:xfrm>
            <a:off x="320040" y="2304288"/>
            <a:ext cx="4069080" cy="960120"/>
          </a:xfrm>
          <a:prstGeom prst="rect">
            <a:avLst/>
          </a:prstGeom>
          <a:solidFill>
            <a:srgbClr val="1E3A6E">
              <a:alpha val="70000"/>
            </a:srgbClr>
          </a:solidFill>
          <a:ln w="12700">
            <a:solidFill>
              <a:srgbClr val="27AE60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0"/>
          <p:cNvSpPr/>
          <p:nvPr/>
        </p:nvSpPr>
        <p:spPr>
          <a:xfrm>
            <a:off x="411480" y="2496312"/>
            <a:ext cx="475488" cy="475488"/>
          </a:xfrm>
          <a:prstGeom prst="ellipse">
            <a:avLst/>
          </a:prstGeom>
          <a:solidFill>
            <a:srgbClr val="27AE60">
              <a:alpha val="25000"/>
            </a:srgbClr>
          </a:solidFill>
          <a:ln w="12700">
            <a:solidFill>
              <a:srgbClr val="27AE60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88" y="2551176"/>
            <a:ext cx="329184" cy="329184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987552" y="2414016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 import ile </a:t>
            </a:r>
            <a:r>
              <a:rPr lang="en-US" sz="1100" dirty="0" err="1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mevcut</a:t>
            </a:r>
            <a:r>
              <a:rPr lang="en-US" sz="1100" dirty="0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listeleri</a:t>
            </a:r>
            <a:r>
              <a:rPr lang="en-US" sz="1100" dirty="0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hızla</a:t>
            </a:r>
            <a:r>
              <a:rPr lang="en-US" sz="1100" dirty="0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mappinge</a:t>
            </a:r>
            <a:r>
              <a:rPr lang="en-US" sz="1100" dirty="0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dönüştürür</a:t>
            </a:r>
            <a:endParaRPr lang="en-US" sz="1100" dirty="0"/>
          </a:p>
        </p:txBody>
      </p:sp>
      <p:sp>
        <p:nvSpPr>
          <p:cNvPr id="17" name="Shape 12"/>
          <p:cNvSpPr/>
          <p:nvPr/>
        </p:nvSpPr>
        <p:spPr>
          <a:xfrm>
            <a:off x="4526280" y="2304288"/>
            <a:ext cx="4069080" cy="960120"/>
          </a:xfrm>
          <a:prstGeom prst="rect">
            <a:avLst/>
          </a:prstGeom>
          <a:solidFill>
            <a:srgbClr val="1E3A6E">
              <a:alpha val="70000"/>
            </a:srgbClr>
          </a:solidFill>
          <a:ln w="12700">
            <a:solidFill>
              <a:srgbClr val="E67E22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3"/>
          <p:cNvSpPr/>
          <p:nvPr/>
        </p:nvSpPr>
        <p:spPr>
          <a:xfrm>
            <a:off x="4617720" y="2496312"/>
            <a:ext cx="475488" cy="475488"/>
          </a:xfrm>
          <a:prstGeom prst="ellipse">
            <a:avLst/>
          </a:prstGeom>
          <a:solidFill>
            <a:srgbClr val="E67E22">
              <a:alpha val="25000"/>
            </a:srgbClr>
          </a:solidFill>
          <a:ln w="12700">
            <a:solidFill>
              <a:srgbClr val="E67E22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81728" y="2551176"/>
            <a:ext cx="329184" cy="329184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5193792" y="2414016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Naming rules JSON dosyasında merkezi yönetilir, ekip standardı korunur</a:t>
            </a:r>
            <a:endParaRPr lang="en-US" sz="1100" dirty="0"/>
          </a:p>
        </p:txBody>
      </p:sp>
      <p:sp>
        <p:nvSpPr>
          <p:cNvPr id="21" name="Shape 15"/>
          <p:cNvSpPr/>
          <p:nvPr/>
        </p:nvSpPr>
        <p:spPr>
          <a:xfrm>
            <a:off x="320040" y="3419856"/>
            <a:ext cx="4069080" cy="960120"/>
          </a:xfrm>
          <a:prstGeom prst="rect">
            <a:avLst/>
          </a:prstGeom>
          <a:solidFill>
            <a:srgbClr val="1E3A6E">
              <a:alpha val="70000"/>
            </a:srgbClr>
          </a:solidFill>
          <a:ln w="12700">
            <a:solidFill>
              <a:srgbClr val="9B59B6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16"/>
          <p:cNvSpPr/>
          <p:nvPr/>
        </p:nvSpPr>
        <p:spPr>
          <a:xfrm>
            <a:off x="411480" y="3611880"/>
            <a:ext cx="475488" cy="475488"/>
          </a:xfrm>
          <a:prstGeom prst="ellipse">
            <a:avLst/>
          </a:prstGeom>
          <a:solidFill>
            <a:srgbClr val="9B59B6">
              <a:alpha val="25000"/>
            </a:srgbClr>
          </a:solidFill>
          <a:ln w="12700">
            <a:solidFill>
              <a:srgbClr val="9B59B6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488" y="3666744"/>
            <a:ext cx="329184" cy="329184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987552" y="3529584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Tekil ve toplu oluşturma aynı backend servisini kullandığından davranış tutarlıdır</a:t>
            </a:r>
            <a:endParaRPr lang="en-US" sz="1100" dirty="0"/>
          </a:p>
        </p:txBody>
      </p:sp>
      <p:sp>
        <p:nvSpPr>
          <p:cNvPr id="25" name="Shape 18"/>
          <p:cNvSpPr/>
          <p:nvPr/>
        </p:nvSpPr>
        <p:spPr>
          <a:xfrm>
            <a:off x="4526280" y="3419856"/>
            <a:ext cx="4069080" cy="960120"/>
          </a:xfrm>
          <a:prstGeom prst="rect">
            <a:avLst/>
          </a:prstGeom>
          <a:solidFill>
            <a:srgbClr val="1E3A6E">
              <a:alpha val="70000"/>
            </a:srgbClr>
          </a:solidFill>
          <a:ln w="12700">
            <a:solidFill>
              <a:srgbClr val="F1C40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19"/>
          <p:cNvSpPr/>
          <p:nvPr/>
        </p:nvSpPr>
        <p:spPr>
          <a:xfrm>
            <a:off x="4617720" y="3611880"/>
            <a:ext cx="475488" cy="475488"/>
          </a:xfrm>
          <a:prstGeom prst="ellipse">
            <a:avLst/>
          </a:prstGeom>
          <a:solidFill>
            <a:srgbClr val="F1C40F">
              <a:alpha val="25000"/>
            </a:srgbClr>
          </a:solidFill>
          <a:ln w="12700">
            <a:solidFill>
              <a:srgbClr val="F1C40F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7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81728" y="3666744"/>
            <a:ext cx="329184" cy="329184"/>
          </a:xfrm>
          <a:prstGeom prst="rect">
            <a:avLst/>
          </a:prstGeom>
        </p:spPr>
      </p:pic>
      <p:sp>
        <p:nvSpPr>
          <p:cNvPr id="28" name="Text 20"/>
          <p:cNvSpPr/>
          <p:nvPr/>
        </p:nvSpPr>
        <p:spPr>
          <a:xfrm>
            <a:off x="5193792" y="3529584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KM option değerleri arayüzden görülüp değiştirilebilir, ek </a:t>
            </a:r>
            <a:r>
              <a:rPr lang="en-US" sz="1100" dirty="0" err="1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işlem</a:t>
            </a:r>
            <a:r>
              <a:rPr lang="en-US" sz="1100" dirty="0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gereksinimi</a:t>
            </a:r>
            <a:r>
              <a:rPr lang="en-US" sz="1100" dirty="0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gerek</a:t>
            </a:r>
            <a:r>
              <a:rPr lang="en-US" sz="1100" dirty="0">
                <a:solidFill>
                  <a:srgbClr val="D0E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kalmaz</a:t>
            </a:r>
            <a:endParaRPr lang="en-US" sz="1100" dirty="0"/>
          </a:p>
        </p:txBody>
      </p:sp>
      <p:sp>
        <p:nvSpPr>
          <p:cNvPr id="29" name="Shape 21"/>
          <p:cNvSpPr/>
          <p:nvPr/>
        </p:nvSpPr>
        <p:spPr>
          <a:xfrm>
            <a:off x="0" y="4663440"/>
            <a:ext cx="8641080" cy="480060"/>
          </a:xfrm>
          <a:prstGeom prst="rect">
            <a:avLst/>
          </a:prstGeom>
          <a:solidFill>
            <a:srgbClr val="4A90D9">
              <a:alpha val="15000"/>
            </a:srgbClr>
          </a:solidFill>
          <a:ln w="12700">
            <a:solidFill>
              <a:srgbClr val="4A90D9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2"/>
          <p:cNvSpPr/>
          <p:nvPr/>
        </p:nvSpPr>
        <p:spPr>
          <a:xfrm>
            <a:off x="320040" y="4690872"/>
            <a:ext cx="8229600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AA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ODI Mapping Generator · Spring Boot + ODI SDK + React 18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553</Words>
  <Application>Microsoft Office PowerPoint</Application>
  <PresentationFormat>On-screen Show (16:9)</PresentationFormat>
  <Paragraphs>105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ODI Mapping Generator</dc:title>
  <dc:subject>PptxGenJS Presentation</dc:subject>
  <dc:creator>DWH Team</dc:creator>
  <cp:lastModifiedBy>Deniz Alp Özalp</cp:lastModifiedBy>
  <cp:revision>2</cp:revision>
  <dcterms:created xsi:type="dcterms:W3CDTF">2026-05-16T21:50:01Z</dcterms:created>
  <dcterms:modified xsi:type="dcterms:W3CDTF">2026-05-16T22:07:08Z</dcterms:modified>
</cp:coreProperties>
</file>